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gXQs35H5Wm4z7KMvpGPjFNpMwBw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customschemas.google.com/relationships/presentationmetadata" Target="metadata"/><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e5cc552ed6_0_2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e5cc552ed6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e5cc552ed6_0_28: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e5cc552ed6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e51f4aa5d5_0_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e51f4aa5d5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e5cc552ed6_0_3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e5cc552ed6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e51f4aa5d5_0_1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e51f4aa5d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e5cc552ed6_0_4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e5cc552ed6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e5cc552ed6_0_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e5cc552ed6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e5cc552ed6_0_5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e5cc552ed6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2" name="Google Shape;122;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e51f4aa5d5_0_1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e51f4aa5d5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e5cc552ed6_0_1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e5cc552ed6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0"/>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4" name="Google Shape;14;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o-R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o-R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o-R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o-R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26" name="Google Shape;26;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o-R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2" name="Google Shape;32;p13"/>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3" name="Google Shape;33;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o-R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9" name="Google Shape;39;p14"/>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0" name="Google Shape;40;p14"/>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1" name="Google Shape;41;p14"/>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2" name="Google Shape;42;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o-R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o-R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o-R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1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o-R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o-R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o-RO"/>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685800" y="2322450"/>
            <a:ext cx="7772400" cy="22131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br>
              <a:rPr lang="ro-RO" b="1">
                <a:solidFill>
                  <a:schemeClr val="dk1"/>
                </a:solidFill>
              </a:rPr>
            </a:br>
            <a:br>
              <a:rPr lang="ro-RO" b="1"/>
            </a:br>
            <a:r>
              <a:rPr lang="ro-RO" b="1">
                <a:solidFill>
                  <a:schemeClr val="dk1"/>
                </a:solidFill>
              </a:rPr>
              <a:t>Proiect “</a:t>
            </a:r>
            <a:r>
              <a:rPr lang="ro-RO" b="1"/>
              <a:t>Platforma Națională din Moldova: Promovarea unui viitor european și o mai bună colaborare cu FSC din PaE</a:t>
            </a:r>
            <a:r>
              <a:rPr lang="ro-RO" b="1">
                <a:solidFill>
                  <a:schemeClr val="dk1"/>
                </a:solidFill>
              </a:rPr>
              <a:t>”</a:t>
            </a:r>
            <a:br>
              <a:rPr lang="ro-RO" b="1">
                <a:solidFill>
                  <a:schemeClr val="dk1"/>
                </a:solidFill>
              </a:rPr>
            </a:br>
            <a:br>
              <a:rPr lang="ro-RO" b="1">
                <a:solidFill>
                  <a:schemeClr val="dk1"/>
                </a:solidFill>
              </a:rPr>
            </a:br>
            <a:endParaRPr b="1"/>
          </a:p>
        </p:txBody>
      </p:sp>
      <p:sp>
        <p:nvSpPr>
          <p:cNvPr id="85" name="Google Shape;85;p1"/>
          <p:cNvSpPr txBox="1">
            <a:spLocks noGrp="1"/>
          </p:cNvSpPr>
          <p:nvPr>
            <p:ph type="subTitle" idx="1"/>
          </p:nvPr>
        </p:nvSpPr>
        <p:spPr>
          <a:xfrm>
            <a:off x="1371600" y="4619800"/>
            <a:ext cx="6400800" cy="1752600"/>
          </a:xfrm>
          <a:prstGeom prst="rect">
            <a:avLst/>
          </a:prstGeom>
          <a:noFill/>
          <a:ln>
            <a:noFill/>
          </a:ln>
        </p:spPr>
        <p:txBody>
          <a:bodyPr spcFirstLastPara="1" wrap="square" lIns="91425" tIns="45700" rIns="91425" bIns="45700" anchor="t" anchorCtr="0">
            <a:normAutofit fontScale="85000" lnSpcReduction="20000"/>
          </a:bodyPr>
          <a:lstStyle/>
          <a:p>
            <a:pPr marL="0" lvl="0" indent="0" algn="ctr" rtl="0">
              <a:spcBef>
                <a:spcPts val="0"/>
              </a:spcBef>
              <a:spcAft>
                <a:spcPts val="0"/>
              </a:spcAft>
              <a:buClr>
                <a:srgbClr val="888888"/>
              </a:buClr>
              <a:buSzPct val="100000"/>
              <a:buNone/>
            </a:pPr>
            <a:endParaRPr b="1">
              <a:solidFill>
                <a:schemeClr val="dk1"/>
              </a:solidFill>
            </a:endParaRPr>
          </a:p>
          <a:p>
            <a:pPr marL="0" lvl="0" indent="0" algn="ctr" rtl="0">
              <a:spcBef>
                <a:spcPts val="592"/>
              </a:spcBef>
              <a:spcAft>
                <a:spcPts val="0"/>
              </a:spcAft>
              <a:buClr>
                <a:srgbClr val="888888"/>
              </a:buClr>
              <a:buSzPct val="100000"/>
              <a:buNone/>
            </a:pPr>
            <a:endParaRPr b="1">
              <a:solidFill>
                <a:schemeClr val="dk1"/>
              </a:solidFill>
            </a:endParaRPr>
          </a:p>
          <a:p>
            <a:pPr marL="0" lvl="0" indent="0" algn="ctr" rtl="0">
              <a:spcBef>
                <a:spcPts val="592"/>
              </a:spcBef>
              <a:spcAft>
                <a:spcPts val="0"/>
              </a:spcAft>
              <a:buClr>
                <a:schemeClr val="dk1"/>
              </a:buClr>
              <a:buSzPct val="100000"/>
              <a:buNone/>
            </a:pPr>
            <a:r>
              <a:rPr lang="ro-RO" b="1">
                <a:solidFill>
                  <a:schemeClr val="dk1"/>
                </a:solidFill>
              </a:rPr>
              <a:t>Durata:  martie 2021- noiembrie 2023</a:t>
            </a:r>
            <a:endParaRPr b="1">
              <a:solidFill>
                <a:schemeClr val="dk1"/>
              </a:solidFill>
            </a:endParaRPr>
          </a:p>
          <a:p>
            <a:pPr marL="0" lvl="0" indent="0" algn="ctr" rtl="0">
              <a:spcBef>
                <a:spcPts val="592"/>
              </a:spcBef>
              <a:spcAft>
                <a:spcPts val="0"/>
              </a:spcAft>
              <a:buClr>
                <a:srgbClr val="888888"/>
              </a:buClr>
              <a:buSzPct val="100000"/>
              <a:buNone/>
            </a:pPr>
            <a:endParaRPr b="1">
              <a:solidFill>
                <a:schemeClr val="dk1"/>
              </a:solidFill>
            </a:endParaRPr>
          </a:p>
        </p:txBody>
      </p:sp>
      <p:pic>
        <p:nvPicPr>
          <p:cNvPr id="86" name="Google Shape;86;p1"/>
          <p:cNvPicPr preferRelativeResize="0"/>
          <p:nvPr/>
        </p:nvPicPr>
        <p:blipFill rotWithShape="1">
          <a:blip r:embed="rId3">
            <a:alphaModFix/>
          </a:blip>
          <a:srcRect t="10346" r="10346" b="-8"/>
          <a:stretch/>
        </p:blipFill>
        <p:spPr>
          <a:xfrm>
            <a:off x="346150" y="534122"/>
            <a:ext cx="4355775" cy="1160940"/>
          </a:xfrm>
          <a:prstGeom prst="rect">
            <a:avLst/>
          </a:prstGeom>
          <a:noFill/>
          <a:ln>
            <a:noFill/>
          </a:ln>
        </p:spPr>
      </p:pic>
      <p:sp>
        <p:nvSpPr>
          <p:cNvPr id="87" name="Google Shape;87;p1"/>
          <p:cNvSpPr txBox="1"/>
          <p:nvPr/>
        </p:nvSpPr>
        <p:spPr>
          <a:xfrm>
            <a:off x="0" y="0"/>
            <a:ext cx="3000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e5cc552ed6_0_22"/>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ro-RO" sz="3000" b="1" i="1"/>
              <a:t>Indicatori de performanță. Obiectiv 3</a:t>
            </a:r>
            <a:endParaRPr/>
          </a:p>
        </p:txBody>
      </p:sp>
      <p:sp>
        <p:nvSpPr>
          <p:cNvPr id="143" name="Google Shape;143;ge5cc552ed6_0_22"/>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rmAutofit fontScale="77500" lnSpcReduction="10000"/>
          </a:bodyPr>
          <a:lstStyle/>
          <a:p>
            <a:pPr marL="0" lvl="0" indent="0" algn="just" rtl="0">
              <a:spcBef>
                <a:spcPts val="360"/>
              </a:spcBef>
              <a:spcAft>
                <a:spcPts val="0"/>
              </a:spcAft>
              <a:buNone/>
            </a:pPr>
            <a:r>
              <a:rPr lang="ro-RO" b="1"/>
              <a:t>Ind. 3.1</a:t>
            </a:r>
            <a:r>
              <a:rPr lang="ro-RO"/>
              <a:t>: Cel puțin 2 evenimente organizate ce vizează susținerea UE la nivel local;</a:t>
            </a:r>
            <a:endParaRPr/>
          </a:p>
          <a:p>
            <a:pPr marL="0" lvl="0" indent="0" algn="just" rtl="0">
              <a:spcBef>
                <a:spcPts val="360"/>
              </a:spcBef>
              <a:spcAft>
                <a:spcPts val="0"/>
              </a:spcAft>
              <a:buNone/>
            </a:pPr>
            <a:endParaRPr/>
          </a:p>
          <a:p>
            <a:pPr marL="0" lvl="0" indent="0" algn="just" rtl="0">
              <a:spcBef>
                <a:spcPts val="360"/>
              </a:spcBef>
              <a:spcAft>
                <a:spcPts val="0"/>
              </a:spcAft>
              <a:buNone/>
            </a:pPr>
            <a:r>
              <a:rPr lang="ro-RO" b="1"/>
              <a:t>Ind. 3.2</a:t>
            </a:r>
            <a:r>
              <a:rPr lang="ro-RO"/>
              <a:t>: Reprezentanții PN au participat la elaborarea a cel puțin unui raport național sau internațional;</a:t>
            </a:r>
            <a:endParaRPr/>
          </a:p>
          <a:p>
            <a:pPr marL="0" lvl="0" indent="0" algn="just" rtl="0">
              <a:spcBef>
                <a:spcPts val="360"/>
              </a:spcBef>
              <a:spcAft>
                <a:spcPts val="0"/>
              </a:spcAft>
              <a:buNone/>
            </a:pPr>
            <a:endParaRPr/>
          </a:p>
          <a:p>
            <a:pPr marL="0" lvl="0" indent="0" algn="just" rtl="0">
              <a:spcBef>
                <a:spcPts val="360"/>
              </a:spcBef>
              <a:spcAft>
                <a:spcPts val="0"/>
              </a:spcAft>
              <a:buNone/>
            </a:pPr>
            <a:r>
              <a:rPr lang="ro-RO" b="1"/>
              <a:t>Ind. 3.3</a:t>
            </a:r>
            <a:r>
              <a:rPr lang="ro-RO"/>
              <a:t>: Planul de acțiuni pentru inițiative comune ale membrilor PN elaborat și cel puțin 3 acțiuni comune realizate;</a:t>
            </a:r>
            <a:endParaRPr/>
          </a:p>
          <a:p>
            <a:pPr marL="0" lvl="0" indent="0" algn="just" rtl="0">
              <a:spcBef>
                <a:spcPts val="360"/>
              </a:spcBef>
              <a:spcAft>
                <a:spcPts val="0"/>
              </a:spcAft>
              <a:buNone/>
            </a:pPr>
            <a:endParaRPr/>
          </a:p>
          <a:p>
            <a:pPr marL="0" lvl="0" indent="0" algn="just" rtl="0">
              <a:spcBef>
                <a:spcPts val="360"/>
              </a:spcBef>
              <a:spcAft>
                <a:spcPts val="0"/>
              </a:spcAft>
              <a:buNone/>
            </a:pPr>
            <a:r>
              <a:rPr lang="ro-RO" b="1"/>
              <a:t>Ind. 3.4</a:t>
            </a:r>
            <a:r>
              <a:rPr lang="ro-RO"/>
              <a:t>: Cel puțin 2 probleme abordate drept urmare a declarațiilor prezentate în cadrul Adunărilor Anuale din 2021, 2022 și 2023.</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ge5cc552ed6_0_28"/>
          <p:cNvSpPr txBox="1">
            <a:spLocks noGrp="1"/>
          </p:cNvSpPr>
          <p:nvPr>
            <p:ph type="title"/>
          </p:nvPr>
        </p:nvSpPr>
        <p:spPr>
          <a:xfrm>
            <a:off x="66975" y="-174975"/>
            <a:ext cx="23823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ro-RO" sz="2500" b="1"/>
              <a:t>Obiectivul 4 </a:t>
            </a:r>
            <a:endParaRPr sz="2500" b="1"/>
          </a:p>
        </p:txBody>
      </p:sp>
      <p:sp>
        <p:nvSpPr>
          <p:cNvPr id="149" name="Google Shape;149;ge5cc552ed6_0_28"/>
          <p:cNvSpPr txBox="1">
            <a:spLocks noGrp="1"/>
          </p:cNvSpPr>
          <p:nvPr>
            <p:ph type="body" idx="1"/>
          </p:nvPr>
        </p:nvSpPr>
        <p:spPr>
          <a:xfrm>
            <a:off x="457200" y="3027150"/>
            <a:ext cx="8229600" cy="4278000"/>
          </a:xfrm>
          <a:prstGeom prst="rect">
            <a:avLst/>
          </a:prstGeom>
        </p:spPr>
        <p:txBody>
          <a:bodyPr spcFirstLastPara="1" wrap="square" lIns="91425" tIns="45700" rIns="91425" bIns="45700" anchor="t" anchorCtr="0">
            <a:normAutofit/>
          </a:bodyPr>
          <a:lstStyle/>
          <a:p>
            <a:pPr marL="0" lvl="0" indent="0" algn="just" rtl="0">
              <a:spcBef>
                <a:spcPts val="360"/>
              </a:spcBef>
              <a:spcAft>
                <a:spcPts val="0"/>
              </a:spcAft>
              <a:buNone/>
            </a:pPr>
            <a:r>
              <a:rPr lang="ro-RO" sz="2000" b="1"/>
              <a:t>Activitatea 4.1</a:t>
            </a:r>
            <a:r>
              <a:rPr lang="ro-RO" sz="2000"/>
              <a:t>: Ajustarea regulamentului PN, luând în considerare contextul pandemic;</a:t>
            </a:r>
            <a:endParaRPr sz="2000"/>
          </a:p>
          <a:p>
            <a:pPr marL="0" lvl="0" indent="0" algn="just" rtl="0">
              <a:spcBef>
                <a:spcPts val="360"/>
              </a:spcBef>
              <a:spcAft>
                <a:spcPts val="0"/>
              </a:spcAft>
              <a:buNone/>
            </a:pPr>
            <a:endParaRPr sz="2000"/>
          </a:p>
          <a:p>
            <a:pPr marL="0" lvl="0" indent="0" algn="just" rtl="0">
              <a:spcBef>
                <a:spcPts val="360"/>
              </a:spcBef>
              <a:spcAft>
                <a:spcPts val="0"/>
              </a:spcAft>
              <a:buNone/>
            </a:pPr>
            <a:r>
              <a:rPr lang="ro-RO" sz="2000" b="1"/>
              <a:t>Activitatea 4.2:</a:t>
            </a:r>
            <a:r>
              <a:rPr lang="ro-RO" sz="2000"/>
              <a:t> Actualizarea permanentă a bazei de date a membrilor PN;</a:t>
            </a:r>
            <a:endParaRPr sz="2000"/>
          </a:p>
          <a:p>
            <a:pPr marL="0" lvl="0" indent="0" algn="just" rtl="0">
              <a:spcBef>
                <a:spcPts val="360"/>
              </a:spcBef>
              <a:spcAft>
                <a:spcPts val="0"/>
              </a:spcAft>
              <a:buNone/>
            </a:pPr>
            <a:endParaRPr sz="2000"/>
          </a:p>
          <a:p>
            <a:pPr marL="0" lvl="0" indent="0" algn="just" rtl="0">
              <a:spcBef>
                <a:spcPts val="360"/>
              </a:spcBef>
              <a:spcAft>
                <a:spcPts val="0"/>
              </a:spcAft>
              <a:buNone/>
            </a:pPr>
            <a:r>
              <a:rPr lang="ro-RO" sz="2000" b="1"/>
              <a:t>Activitatea 4.3</a:t>
            </a:r>
            <a:r>
              <a:rPr lang="ro-RO" sz="2000"/>
              <a:t>: Realizarea evaluării online a necesităților membrilor PN în vederea abilitării eficiente a acestora;</a:t>
            </a:r>
            <a:endParaRPr sz="2000"/>
          </a:p>
          <a:p>
            <a:pPr marL="0" lvl="0" indent="0" algn="just" rtl="0">
              <a:spcBef>
                <a:spcPts val="360"/>
              </a:spcBef>
              <a:spcAft>
                <a:spcPts val="0"/>
              </a:spcAft>
              <a:buNone/>
            </a:pPr>
            <a:endParaRPr sz="2000"/>
          </a:p>
          <a:p>
            <a:pPr marL="0" lvl="0" indent="0" algn="just" rtl="0">
              <a:spcBef>
                <a:spcPts val="360"/>
              </a:spcBef>
              <a:spcAft>
                <a:spcPts val="0"/>
              </a:spcAft>
              <a:buNone/>
            </a:pPr>
            <a:r>
              <a:rPr lang="ro-RO" sz="2000" b="1"/>
              <a:t>Activitatea 4.4</a:t>
            </a:r>
            <a:r>
              <a:rPr lang="ro-RO" sz="2000"/>
              <a:t>: Realizarea în format fizic și online a programelor de fortificare a capacităților membrilor PN, în conformitate cu necesitățile identificate;</a:t>
            </a:r>
            <a:endParaRPr sz="2000"/>
          </a:p>
        </p:txBody>
      </p:sp>
      <p:sp>
        <p:nvSpPr>
          <p:cNvPr id="150" name="Google Shape;150;ge5cc552ed6_0_28"/>
          <p:cNvSpPr txBox="1"/>
          <p:nvPr/>
        </p:nvSpPr>
        <p:spPr>
          <a:xfrm>
            <a:off x="457200" y="618875"/>
            <a:ext cx="8229600" cy="2308800"/>
          </a:xfrm>
          <a:prstGeom prst="rect">
            <a:avLst/>
          </a:prstGeom>
          <a:noFill/>
          <a:ln>
            <a:noFill/>
          </a:ln>
        </p:spPr>
        <p:txBody>
          <a:bodyPr spcFirstLastPara="1" wrap="square" lIns="91425" tIns="91425" rIns="91425" bIns="91425" anchor="t" anchorCtr="0">
            <a:spAutoFit/>
          </a:bodyPr>
          <a:lstStyle/>
          <a:p>
            <a:pPr marL="0" lvl="0" indent="0" algn="just" rtl="0">
              <a:spcBef>
                <a:spcPts val="400"/>
              </a:spcBef>
              <a:spcAft>
                <a:spcPts val="0"/>
              </a:spcAft>
              <a:buNone/>
            </a:pPr>
            <a:r>
              <a:rPr lang="ro-RO" sz="2300" b="1">
                <a:solidFill>
                  <a:schemeClr val="dk1"/>
                </a:solidFill>
                <a:latin typeface="Calibri"/>
                <a:ea typeface="Calibri"/>
                <a:cs typeface="Calibri"/>
                <a:sym typeface="Calibri"/>
              </a:rPr>
              <a:t>Îmbunătățirea structurii interne a Platformei Naționale din Moldova, prin elaborarea unui nou regulament și a altor documente relevante care vor satisface necesitățile PN, actualizarea bazei de date a membrilor, crearea unui calendar comun pentru evenimentele viitoare ale Platformei Naționale din Moldova.</a:t>
            </a:r>
            <a:endParaRPr sz="2300" b="1">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ge51f4aa5d5_0_4"/>
          <p:cNvSpPr txBox="1">
            <a:spLocks noGrp="1"/>
          </p:cNvSpPr>
          <p:nvPr>
            <p:ph type="body" idx="1"/>
          </p:nvPr>
        </p:nvSpPr>
        <p:spPr>
          <a:xfrm>
            <a:off x="457200" y="757050"/>
            <a:ext cx="8229600" cy="5343900"/>
          </a:xfrm>
          <a:prstGeom prst="rect">
            <a:avLst/>
          </a:prstGeom>
        </p:spPr>
        <p:txBody>
          <a:bodyPr spcFirstLastPara="1" wrap="square" lIns="91425" tIns="45700" rIns="91425" bIns="45700" anchor="t" anchorCtr="0">
            <a:normAutofit fontScale="85000"/>
          </a:bodyPr>
          <a:lstStyle/>
          <a:p>
            <a:pPr marL="0" lvl="0" indent="0" algn="just" rtl="0">
              <a:spcBef>
                <a:spcPts val="360"/>
              </a:spcBef>
              <a:spcAft>
                <a:spcPts val="0"/>
              </a:spcAft>
              <a:buNone/>
            </a:pPr>
            <a:r>
              <a:rPr lang="ro-RO" b="1"/>
              <a:t>Activitatea 4.5</a:t>
            </a:r>
            <a:r>
              <a:rPr lang="ro-RO"/>
              <a:t>: Crearea unui calendar comun pentru evenimentele Platformei Naționale;</a:t>
            </a:r>
            <a:endParaRPr/>
          </a:p>
          <a:p>
            <a:pPr marL="0" lvl="0" indent="0" algn="just" rtl="0">
              <a:spcBef>
                <a:spcPts val="360"/>
              </a:spcBef>
              <a:spcAft>
                <a:spcPts val="0"/>
              </a:spcAft>
              <a:buClr>
                <a:schemeClr val="dk1"/>
              </a:buClr>
              <a:buSzPct val="34375"/>
              <a:buFont typeface="Arial"/>
              <a:buNone/>
            </a:pPr>
            <a:endParaRPr/>
          </a:p>
          <a:p>
            <a:pPr marL="0" lvl="0" indent="0" algn="just" rtl="0">
              <a:spcBef>
                <a:spcPts val="360"/>
              </a:spcBef>
              <a:spcAft>
                <a:spcPts val="0"/>
              </a:spcAft>
              <a:buNone/>
            </a:pPr>
            <a:r>
              <a:rPr lang="ro-RO" b="1"/>
              <a:t>Activitatea 4.6</a:t>
            </a:r>
            <a:r>
              <a:rPr lang="ro-RO"/>
              <a:t>:  Realizarea a cel puțin 4 ședințe plenare, în format online și offline per an de implementare;</a:t>
            </a:r>
            <a:endParaRPr/>
          </a:p>
          <a:p>
            <a:pPr marL="0" lvl="0" indent="0" algn="just" rtl="0">
              <a:spcBef>
                <a:spcPts val="360"/>
              </a:spcBef>
              <a:spcAft>
                <a:spcPts val="0"/>
              </a:spcAft>
              <a:buClr>
                <a:schemeClr val="dk1"/>
              </a:buClr>
              <a:buSzPct val="34375"/>
              <a:buFont typeface="Arial"/>
              <a:buNone/>
            </a:pPr>
            <a:endParaRPr/>
          </a:p>
          <a:p>
            <a:pPr marL="0" lvl="0" indent="0" algn="just" rtl="0">
              <a:spcBef>
                <a:spcPts val="360"/>
              </a:spcBef>
              <a:spcAft>
                <a:spcPts val="0"/>
              </a:spcAft>
              <a:buNone/>
            </a:pPr>
            <a:r>
              <a:rPr lang="ro-RO" b="1"/>
              <a:t>Activitatea 4.7</a:t>
            </a:r>
            <a:r>
              <a:rPr lang="ro-RO"/>
              <a:t>: Realizarea a cel puțin 2 ședințe, în cadrul fiecărui Grup de Lucru, per fiecare an de implementare în format online sau offline;</a:t>
            </a:r>
            <a:endParaRPr/>
          </a:p>
          <a:p>
            <a:pPr marL="0" lvl="0" indent="0" algn="just" rtl="0">
              <a:spcBef>
                <a:spcPts val="360"/>
              </a:spcBef>
              <a:spcAft>
                <a:spcPts val="0"/>
              </a:spcAft>
              <a:buClr>
                <a:schemeClr val="dk1"/>
              </a:buClr>
              <a:buSzPct val="34375"/>
              <a:buFont typeface="Arial"/>
              <a:buNone/>
            </a:pPr>
            <a:endParaRPr/>
          </a:p>
          <a:p>
            <a:pPr marL="0" lvl="0" indent="0" algn="just" rtl="0">
              <a:spcBef>
                <a:spcPts val="360"/>
              </a:spcBef>
              <a:spcAft>
                <a:spcPts val="0"/>
              </a:spcAft>
              <a:buClr>
                <a:schemeClr val="dk1"/>
              </a:buClr>
              <a:buSzPct val="34375"/>
              <a:buFont typeface="Arial"/>
              <a:buNone/>
            </a:pPr>
            <a:r>
              <a:rPr lang="ro-RO" b="1"/>
              <a:t>Activitatea 4.8</a:t>
            </a:r>
            <a:r>
              <a:rPr lang="ro-RO"/>
              <a:t>: Elaborarea planului de monitorizare și evaluare anual și a planului de raportare semi-anual.</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ge5cc552ed6_0_35"/>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ro-RO" sz="3000" b="1" i="1"/>
              <a:t>Indicatori de performanță. Obiectiv 4</a:t>
            </a:r>
            <a:endParaRPr/>
          </a:p>
        </p:txBody>
      </p:sp>
      <p:sp>
        <p:nvSpPr>
          <p:cNvPr id="161" name="Google Shape;161;ge5cc552ed6_0_35"/>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rmAutofit fontScale="85000" lnSpcReduction="10000"/>
          </a:bodyPr>
          <a:lstStyle/>
          <a:p>
            <a:pPr marL="0" lvl="0" indent="0" algn="just" rtl="0">
              <a:spcBef>
                <a:spcPts val="360"/>
              </a:spcBef>
              <a:spcAft>
                <a:spcPts val="0"/>
              </a:spcAft>
              <a:buNone/>
            </a:pPr>
            <a:r>
              <a:rPr lang="ro-RO" b="1"/>
              <a:t>Ind. 4.1</a:t>
            </a:r>
            <a:r>
              <a:rPr lang="ro-RO"/>
              <a:t>:Regulamentul Platformei Naționale ajustat și anexele necesare elaborate;</a:t>
            </a:r>
            <a:endParaRPr/>
          </a:p>
          <a:p>
            <a:pPr marL="0" lvl="0" indent="0" algn="just" rtl="0">
              <a:spcBef>
                <a:spcPts val="360"/>
              </a:spcBef>
              <a:spcAft>
                <a:spcPts val="0"/>
              </a:spcAft>
              <a:buNone/>
            </a:pPr>
            <a:endParaRPr/>
          </a:p>
          <a:p>
            <a:pPr marL="0" lvl="0" indent="0" algn="just" rtl="0">
              <a:spcBef>
                <a:spcPts val="360"/>
              </a:spcBef>
              <a:spcAft>
                <a:spcPts val="0"/>
              </a:spcAft>
              <a:buNone/>
            </a:pPr>
            <a:r>
              <a:rPr lang="ro-RO" b="1"/>
              <a:t>Ind. 4.2</a:t>
            </a:r>
            <a:r>
              <a:rPr lang="ro-RO"/>
              <a:t>: Baza de date online a membrilor completată;</a:t>
            </a:r>
            <a:endParaRPr/>
          </a:p>
          <a:p>
            <a:pPr marL="0" lvl="0" indent="0" algn="just" rtl="0">
              <a:spcBef>
                <a:spcPts val="360"/>
              </a:spcBef>
              <a:spcAft>
                <a:spcPts val="0"/>
              </a:spcAft>
              <a:buNone/>
            </a:pPr>
            <a:endParaRPr/>
          </a:p>
          <a:p>
            <a:pPr marL="0" lvl="0" indent="0" algn="just" rtl="0">
              <a:spcBef>
                <a:spcPts val="360"/>
              </a:spcBef>
              <a:spcAft>
                <a:spcPts val="0"/>
              </a:spcAft>
              <a:buNone/>
            </a:pPr>
            <a:r>
              <a:rPr lang="ro-RO" b="1"/>
              <a:t>Ind. 4.3:</a:t>
            </a:r>
            <a:r>
              <a:rPr lang="ro-RO"/>
              <a:t> Evaluarea necesităților realizată și necesitățile membrilor identificate;</a:t>
            </a:r>
            <a:endParaRPr/>
          </a:p>
          <a:p>
            <a:pPr marL="0" lvl="0" indent="0" algn="just" rtl="0">
              <a:spcBef>
                <a:spcPts val="360"/>
              </a:spcBef>
              <a:spcAft>
                <a:spcPts val="0"/>
              </a:spcAft>
              <a:buNone/>
            </a:pPr>
            <a:endParaRPr/>
          </a:p>
          <a:p>
            <a:pPr marL="0" lvl="0" indent="0" algn="just" rtl="0">
              <a:spcBef>
                <a:spcPts val="360"/>
              </a:spcBef>
              <a:spcAft>
                <a:spcPts val="0"/>
              </a:spcAft>
              <a:buNone/>
            </a:pPr>
            <a:r>
              <a:rPr lang="ro-RO" b="1"/>
              <a:t>Ind. 4.4</a:t>
            </a:r>
            <a:r>
              <a:rPr lang="ro-RO"/>
              <a:t>: Cel puțin 2 programe de fortificare a capacităților realizate per an de implementare pentru membrii Platformei Naționale organizate;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ge51f4aa5d5_0_11"/>
          <p:cNvSpPr txBox="1">
            <a:spLocks noGrp="1"/>
          </p:cNvSpPr>
          <p:nvPr>
            <p:ph type="body" idx="1"/>
          </p:nvPr>
        </p:nvSpPr>
        <p:spPr>
          <a:xfrm>
            <a:off x="457200" y="1165950"/>
            <a:ext cx="8229600" cy="4526100"/>
          </a:xfrm>
          <a:prstGeom prst="rect">
            <a:avLst/>
          </a:prstGeom>
        </p:spPr>
        <p:txBody>
          <a:bodyPr spcFirstLastPara="1" wrap="square" lIns="91425" tIns="45700" rIns="91425" bIns="45700" anchor="t" anchorCtr="0">
            <a:normAutofit fontScale="77500" lnSpcReduction="20000"/>
          </a:bodyPr>
          <a:lstStyle/>
          <a:p>
            <a:pPr marL="0" lvl="0" indent="0" algn="just" rtl="0">
              <a:spcBef>
                <a:spcPts val="360"/>
              </a:spcBef>
              <a:spcAft>
                <a:spcPts val="0"/>
              </a:spcAft>
              <a:buClr>
                <a:schemeClr val="dk1"/>
              </a:buClr>
              <a:buSzPct val="34375"/>
              <a:buFont typeface="Arial"/>
              <a:buNone/>
            </a:pPr>
            <a:r>
              <a:rPr lang="ro-RO" b="1"/>
              <a:t>Ind. 4.5</a:t>
            </a:r>
            <a:r>
              <a:rPr lang="ro-RO"/>
              <a:t>: Calendarul comun al evenimentelor Platformei creat și accesul asigurat pentru fiecare membru;</a:t>
            </a:r>
            <a:endParaRPr/>
          </a:p>
          <a:p>
            <a:pPr marL="0" lvl="0" indent="0" algn="just" rtl="0">
              <a:spcBef>
                <a:spcPts val="360"/>
              </a:spcBef>
              <a:spcAft>
                <a:spcPts val="0"/>
              </a:spcAft>
              <a:buClr>
                <a:schemeClr val="dk1"/>
              </a:buClr>
              <a:buSzPct val="34375"/>
              <a:buFont typeface="Arial"/>
              <a:buNone/>
            </a:pPr>
            <a:endParaRPr/>
          </a:p>
          <a:p>
            <a:pPr marL="0" lvl="0" indent="0" algn="just" rtl="0">
              <a:spcBef>
                <a:spcPts val="360"/>
              </a:spcBef>
              <a:spcAft>
                <a:spcPts val="0"/>
              </a:spcAft>
              <a:buClr>
                <a:schemeClr val="dk1"/>
              </a:buClr>
              <a:buSzPct val="34375"/>
              <a:buFont typeface="Arial"/>
              <a:buNone/>
            </a:pPr>
            <a:r>
              <a:rPr lang="ro-RO" b="1"/>
              <a:t>Ind. 4.6</a:t>
            </a:r>
            <a:r>
              <a:rPr lang="ro-RO"/>
              <a:t>: Cel puțin 4 ședințe plenare ale Platformei desfășurate per an de implementare;</a:t>
            </a:r>
            <a:endParaRPr/>
          </a:p>
          <a:p>
            <a:pPr marL="0" lvl="0" indent="0" algn="just" rtl="0">
              <a:spcBef>
                <a:spcPts val="360"/>
              </a:spcBef>
              <a:spcAft>
                <a:spcPts val="0"/>
              </a:spcAft>
              <a:buClr>
                <a:schemeClr val="dk1"/>
              </a:buClr>
              <a:buSzPct val="34375"/>
              <a:buFont typeface="Arial"/>
              <a:buNone/>
            </a:pPr>
            <a:endParaRPr/>
          </a:p>
          <a:p>
            <a:pPr marL="0" lvl="0" indent="0" algn="just" rtl="0">
              <a:spcBef>
                <a:spcPts val="360"/>
              </a:spcBef>
              <a:spcAft>
                <a:spcPts val="0"/>
              </a:spcAft>
              <a:buClr>
                <a:schemeClr val="dk1"/>
              </a:buClr>
              <a:buSzPct val="34375"/>
              <a:buFont typeface="Arial"/>
              <a:buNone/>
            </a:pPr>
            <a:r>
              <a:rPr lang="ro-RO" b="1"/>
              <a:t>Ind 4.7</a:t>
            </a:r>
            <a:r>
              <a:rPr lang="ro-RO"/>
              <a:t>: Cel puțin 2 ședințe ale fiecărui  Grup de Lucru realizate per an de implementare;</a:t>
            </a:r>
            <a:endParaRPr/>
          </a:p>
          <a:p>
            <a:pPr marL="0" lvl="0" indent="0" algn="just" rtl="0">
              <a:spcBef>
                <a:spcPts val="360"/>
              </a:spcBef>
              <a:spcAft>
                <a:spcPts val="0"/>
              </a:spcAft>
              <a:buClr>
                <a:schemeClr val="dk1"/>
              </a:buClr>
              <a:buSzPct val="34375"/>
              <a:buFont typeface="Arial"/>
              <a:buNone/>
            </a:pPr>
            <a:endParaRPr/>
          </a:p>
          <a:p>
            <a:pPr marL="0" lvl="0" indent="0" algn="just" rtl="0">
              <a:spcBef>
                <a:spcPts val="360"/>
              </a:spcBef>
              <a:spcAft>
                <a:spcPts val="0"/>
              </a:spcAft>
              <a:buClr>
                <a:schemeClr val="dk1"/>
              </a:buClr>
              <a:buSzPct val="34375"/>
              <a:buFont typeface="Arial"/>
              <a:buNone/>
            </a:pPr>
            <a:r>
              <a:rPr lang="ro-RO" b="1"/>
              <a:t>Ind. 4.8</a:t>
            </a:r>
            <a:r>
              <a:rPr lang="ro-RO"/>
              <a:t>: Plan de monitorizare pentru perioada 2021-2023 elaborat. Raport de monitorizare semi-anual, realizat pentru perioada 2021-2023.</a:t>
            </a:r>
            <a:endParaRPr/>
          </a:p>
          <a:p>
            <a:pPr marL="0" lvl="0" indent="0" algn="just" rtl="0">
              <a:spcBef>
                <a:spcPts val="36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ro-RO" b="1"/>
              <a:t>Scop </a:t>
            </a:r>
            <a:endParaRPr b="1"/>
          </a:p>
        </p:txBody>
      </p:sp>
      <p:sp>
        <p:nvSpPr>
          <p:cNvPr id="93" name="Google Shape;93;p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77500" lnSpcReduction="10000"/>
          </a:bodyPr>
          <a:lstStyle/>
          <a:p>
            <a:pPr marL="0" lvl="0" indent="0" algn="just" rtl="0">
              <a:spcBef>
                <a:spcPts val="640"/>
              </a:spcBef>
              <a:spcAft>
                <a:spcPts val="0"/>
              </a:spcAft>
              <a:buNone/>
            </a:pPr>
            <a:r>
              <a:rPr lang="ro-RO"/>
              <a:t>Scopul proiectului este fortificarea capacităților membrilor Platformei și asigurarea activității acesteia cu informația și instrumentele necesare în vederea implementării eficiente a planului curent de advocacy. Dezvoltarea unor noi concepte, ce au la bază acțiuni comune cu membrii Platformei Naționale din Moldova, și alte Platforme. Sporirea nivelului de conștientizare cu privire la subiectele de interes național și internațional, oferirea suportului necesar pentru membrii PN în vederea minimizării efectelor COVID-19 asupra activității acesteia.</a:t>
            </a:r>
            <a:endParaRPr/>
          </a:p>
          <a:p>
            <a:pPr marL="0" lvl="0" indent="0" algn="just" rtl="0">
              <a:spcBef>
                <a:spcPts val="640"/>
              </a:spcBef>
              <a:spcAft>
                <a:spcPts val="0"/>
              </a:spcAft>
              <a:buNone/>
            </a:pPr>
            <a:endParaRPr/>
          </a:p>
          <a:p>
            <a:pPr marL="0" lvl="0" indent="0" algn="just" rtl="0">
              <a:spcBef>
                <a:spcPts val="640"/>
              </a:spcBef>
              <a:spcAft>
                <a:spcPts val="0"/>
              </a:spcAft>
              <a:buNone/>
            </a:pPr>
            <a:r>
              <a:rPr lang="ro-RO" b="1"/>
              <a:t>Buget total</a:t>
            </a:r>
            <a:r>
              <a:rPr lang="ro-RO"/>
              <a:t>  – 113.950 EURO</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ro-RO" b="1"/>
              <a:t>Obiective specifice </a:t>
            </a:r>
            <a:endParaRPr b="1"/>
          </a:p>
        </p:txBody>
      </p:sp>
      <p:sp>
        <p:nvSpPr>
          <p:cNvPr id="99" name="Google Shape;99;p3"/>
          <p:cNvSpPr txBox="1">
            <a:spLocks noGrp="1"/>
          </p:cNvSpPr>
          <p:nvPr>
            <p:ph type="body" idx="1"/>
          </p:nvPr>
        </p:nvSpPr>
        <p:spPr>
          <a:xfrm>
            <a:off x="346950" y="1218900"/>
            <a:ext cx="8450100" cy="5398200"/>
          </a:xfrm>
          <a:prstGeom prst="rect">
            <a:avLst/>
          </a:prstGeom>
          <a:noFill/>
          <a:ln>
            <a:noFill/>
          </a:ln>
        </p:spPr>
        <p:txBody>
          <a:bodyPr spcFirstLastPara="1" wrap="square" lIns="91425" tIns="45700" rIns="91425" bIns="45700" anchor="t" anchorCtr="0">
            <a:normAutofit fontScale="62500" lnSpcReduction="20000"/>
          </a:bodyPr>
          <a:lstStyle/>
          <a:p>
            <a:pPr marL="0" lvl="0" indent="0" algn="just" rtl="0">
              <a:spcBef>
                <a:spcPts val="400"/>
              </a:spcBef>
              <a:spcAft>
                <a:spcPts val="0"/>
              </a:spcAft>
              <a:buNone/>
            </a:pPr>
            <a:endParaRPr/>
          </a:p>
          <a:p>
            <a:pPr marL="457200" lvl="0" indent="-300037" algn="just" rtl="0">
              <a:spcBef>
                <a:spcPts val="400"/>
              </a:spcBef>
              <a:spcAft>
                <a:spcPts val="0"/>
              </a:spcAft>
              <a:buSzPct val="56250"/>
              <a:buAutoNum type="arabicPeriod"/>
            </a:pPr>
            <a:r>
              <a:rPr lang="ro-RO"/>
              <a:t>Creșterea capacității de advocacy a Platformei Naționale din Moldova, prin implementarea activităților descrise în Planul de Advocacy al PN, elaborat în 2020 și îmbunătățirea acestuia, racordat la noile priorități și obiective;</a:t>
            </a:r>
            <a:endParaRPr/>
          </a:p>
          <a:p>
            <a:pPr marL="457200" lvl="0" indent="0" algn="just" rtl="0">
              <a:spcBef>
                <a:spcPts val="400"/>
              </a:spcBef>
              <a:spcAft>
                <a:spcPts val="0"/>
              </a:spcAft>
              <a:buNone/>
            </a:pPr>
            <a:endParaRPr/>
          </a:p>
          <a:p>
            <a:pPr marL="457200" lvl="0" indent="-300037" algn="just" rtl="0">
              <a:spcBef>
                <a:spcPts val="400"/>
              </a:spcBef>
              <a:spcAft>
                <a:spcPts val="0"/>
              </a:spcAft>
              <a:buSzPct val="56250"/>
              <a:buAutoNum type="arabicPeriod"/>
            </a:pPr>
            <a:r>
              <a:rPr lang="ro-RO"/>
              <a:t>Îmbunătățirea imaginii, vizibilității și credibilității Platformei Naționale din Moldova, promovarea reformelor și valorilor UE, în raport cu publicul larg, la nivel local și internațional;</a:t>
            </a:r>
            <a:endParaRPr/>
          </a:p>
          <a:p>
            <a:pPr marL="457200" lvl="0" indent="0" algn="just" rtl="0">
              <a:spcBef>
                <a:spcPts val="400"/>
              </a:spcBef>
              <a:spcAft>
                <a:spcPts val="0"/>
              </a:spcAft>
              <a:buNone/>
            </a:pPr>
            <a:endParaRPr/>
          </a:p>
          <a:p>
            <a:pPr marL="457200" lvl="0" indent="-300037" algn="just" rtl="0">
              <a:spcBef>
                <a:spcPts val="400"/>
              </a:spcBef>
              <a:spcAft>
                <a:spcPts val="0"/>
              </a:spcAft>
              <a:buSzPct val="56250"/>
              <a:buAutoNum type="arabicPeriod"/>
            </a:pPr>
            <a:r>
              <a:rPr lang="ro-RO"/>
              <a:t>Sporirea colaborării dintre organizațiile-membre ale PN, alte PN, FSC din PaE și alți actori relevanți, prin promovarea acțiunilor comune, în vederea creșterii conexiunilor dintre Platforma Națională din Moldova și alte structuri externe;</a:t>
            </a:r>
            <a:endParaRPr/>
          </a:p>
          <a:p>
            <a:pPr marL="457200" lvl="0" indent="0" algn="just" rtl="0">
              <a:spcBef>
                <a:spcPts val="400"/>
              </a:spcBef>
              <a:spcAft>
                <a:spcPts val="0"/>
              </a:spcAft>
              <a:buNone/>
            </a:pPr>
            <a:endParaRPr/>
          </a:p>
          <a:p>
            <a:pPr marL="457200" lvl="0" indent="-300037" algn="just" rtl="0">
              <a:spcBef>
                <a:spcPts val="400"/>
              </a:spcBef>
              <a:spcAft>
                <a:spcPts val="0"/>
              </a:spcAft>
              <a:buSzPct val="56250"/>
              <a:buAutoNum type="arabicPeriod"/>
            </a:pPr>
            <a:r>
              <a:rPr lang="ro-RO"/>
              <a:t>Îmbunătățirea structurii interne a Platformei Naționale din Moldova, prin elaborarea documentelor relevante care vor satisface necesitățile PN, actualizarea permanentă a bazei de date a membrilor, crearea unui calendar comun pentru evenimentele viitoare ale Platformei Naționale din Moldova, etc;</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ge5cc552ed6_0_46"/>
          <p:cNvSpPr txBox="1">
            <a:spLocks noGrp="1"/>
          </p:cNvSpPr>
          <p:nvPr>
            <p:ph type="title"/>
          </p:nvPr>
        </p:nvSpPr>
        <p:spPr>
          <a:xfrm>
            <a:off x="334850" y="-146800"/>
            <a:ext cx="1953900" cy="11430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ro-RO" sz="2500" b="1"/>
              <a:t>Obiectivul 1</a:t>
            </a:r>
            <a:endParaRPr sz="2500" b="1"/>
          </a:p>
        </p:txBody>
      </p:sp>
      <p:sp>
        <p:nvSpPr>
          <p:cNvPr id="105" name="Google Shape;105;ge5cc552ed6_0_46"/>
          <p:cNvSpPr txBox="1">
            <a:spLocks noGrp="1"/>
          </p:cNvSpPr>
          <p:nvPr>
            <p:ph type="body" idx="1"/>
          </p:nvPr>
        </p:nvSpPr>
        <p:spPr>
          <a:xfrm>
            <a:off x="396000" y="1990775"/>
            <a:ext cx="8229600" cy="5311500"/>
          </a:xfrm>
          <a:prstGeom prst="rect">
            <a:avLst/>
          </a:prstGeom>
        </p:spPr>
        <p:txBody>
          <a:bodyPr spcFirstLastPara="1" wrap="square" lIns="91425" tIns="45700" rIns="91425" bIns="45700" anchor="t" anchorCtr="0">
            <a:normAutofit/>
          </a:bodyPr>
          <a:lstStyle/>
          <a:p>
            <a:pPr marL="0" lvl="0" indent="0" algn="just" rtl="0">
              <a:lnSpc>
                <a:spcPct val="80000"/>
              </a:lnSpc>
              <a:spcBef>
                <a:spcPts val="352"/>
              </a:spcBef>
              <a:spcAft>
                <a:spcPts val="0"/>
              </a:spcAft>
              <a:buSzPts val="770"/>
              <a:buNone/>
            </a:pPr>
            <a:endParaRPr sz="3160" b="1" i="1"/>
          </a:p>
          <a:p>
            <a:pPr marL="0" lvl="0" indent="0" algn="just" rtl="0">
              <a:lnSpc>
                <a:spcPct val="80000"/>
              </a:lnSpc>
              <a:spcBef>
                <a:spcPts val="352"/>
              </a:spcBef>
              <a:spcAft>
                <a:spcPts val="0"/>
              </a:spcAft>
              <a:buSzPts val="770"/>
              <a:buNone/>
            </a:pPr>
            <a:r>
              <a:rPr lang="ro-RO" sz="2040" b="1"/>
              <a:t>Activitatea 1.1</a:t>
            </a:r>
            <a:r>
              <a:rPr lang="ro-RO" sz="2040"/>
              <a:t>: Revizuirea și actualizarea Planului de Advocacy al PN, elaborat în 2020, racordat la activitățile, obiectivele și prioritățile pentru următorul an de implementare al proiectului;</a:t>
            </a:r>
            <a:endParaRPr sz="2040"/>
          </a:p>
          <a:p>
            <a:pPr marL="342900" lvl="0" indent="0" algn="just" rtl="0">
              <a:lnSpc>
                <a:spcPct val="80000"/>
              </a:lnSpc>
              <a:spcBef>
                <a:spcPts val="352"/>
              </a:spcBef>
              <a:spcAft>
                <a:spcPts val="0"/>
              </a:spcAft>
              <a:buSzPts val="770"/>
              <a:buNone/>
            </a:pPr>
            <a:endParaRPr sz="2040"/>
          </a:p>
          <a:p>
            <a:pPr marL="0" lvl="0" indent="0" algn="just" rtl="0">
              <a:lnSpc>
                <a:spcPct val="80000"/>
              </a:lnSpc>
              <a:spcBef>
                <a:spcPts val="352"/>
              </a:spcBef>
              <a:spcAft>
                <a:spcPts val="0"/>
              </a:spcAft>
              <a:buSzPts val="770"/>
              <a:buNone/>
            </a:pPr>
            <a:r>
              <a:rPr lang="ro-RO" sz="2040" b="1"/>
              <a:t>Activitatea 1.2</a:t>
            </a:r>
            <a:r>
              <a:rPr lang="ro-RO" sz="2040"/>
              <a:t>: Elaborarea Planului de Acțiuni pentru fiecare an de implementare, incluzând resursele, entitățile responsabile și perioada de implementare;</a:t>
            </a:r>
            <a:endParaRPr sz="2040"/>
          </a:p>
          <a:p>
            <a:pPr marL="342900" lvl="0" indent="0" algn="just" rtl="0">
              <a:lnSpc>
                <a:spcPct val="80000"/>
              </a:lnSpc>
              <a:spcBef>
                <a:spcPts val="352"/>
              </a:spcBef>
              <a:spcAft>
                <a:spcPts val="0"/>
              </a:spcAft>
              <a:buSzPts val="770"/>
              <a:buNone/>
            </a:pPr>
            <a:endParaRPr sz="2040"/>
          </a:p>
          <a:p>
            <a:pPr marL="0" lvl="0" indent="0" algn="just" rtl="0">
              <a:lnSpc>
                <a:spcPct val="80000"/>
              </a:lnSpc>
              <a:spcBef>
                <a:spcPts val="352"/>
              </a:spcBef>
              <a:spcAft>
                <a:spcPts val="0"/>
              </a:spcAft>
              <a:buSzPts val="770"/>
              <a:buNone/>
            </a:pPr>
            <a:r>
              <a:rPr lang="ro-RO" sz="2040" b="1"/>
              <a:t>Activitatea 1.3</a:t>
            </a:r>
            <a:r>
              <a:rPr lang="ro-RO" sz="2040"/>
              <a:t>: Fortificarea capacităților membrilor PN pe subiecte precum tehnici de Advocacy, monitorizarea impactului unei campanii de advocacy, analiza riscurilor, etc.;</a:t>
            </a:r>
            <a:endParaRPr sz="2040"/>
          </a:p>
          <a:p>
            <a:pPr marL="342900" lvl="0" indent="0" algn="just" rtl="0">
              <a:lnSpc>
                <a:spcPct val="80000"/>
              </a:lnSpc>
              <a:spcBef>
                <a:spcPts val="352"/>
              </a:spcBef>
              <a:spcAft>
                <a:spcPts val="0"/>
              </a:spcAft>
              <a:buSzPts val="770"/>
              <a:buNone/>
            </a:pPr>
            <a:endParaRPr sz="2040"/>
          </a:p>
          <a:p>
            <a:pPr marL="0" lvl="0" indent="0" algn="just" rtl="0">
              <a:lnSpc>
                <a:spcPct val="80000"/>
              </a:lnSpc>
              <a:spcBef>
                <a:spcPts val="352"/>
              </a:spcBef>
              <a:spcAft>
                <a:spcPts val="0"/>
              </a:spcAft>
              <a:buSzPts val="770"/>
              <a:buNone/>
            </a:pPr>
            <a:r>
              <a:rPr lang="ro-RO" sz="2040" b="1"/>
              <a:t>Activitatea 1.4</a:t>
            </a:r>
            <a:r>
              <a:rPr lang="ro-RO" sz="2040"/>
              <a:t>: Acordarea suportului membrilor PN în implementarea campaniilor de advocacy la nivel de Platformă și FSC.</a:t>
            </a:r>
            <a:endParaRPr sz="2040"/>
          </a:p>
          <a:p>
            <a:pPr marL="0" lvl="0" indent="0" algn="just" rtl="0">
              <a:lnSpc>
                <a:spcPct val="80000"/>
              </a:lnSpc>
              <a:spcBef>
                <a:spcPts val="360"/>
              </a:spcBef>
              <a:spcAft>
                <a:spcPts val="0"/>
              </a:spcAft>
              <a:buSzPts val="770"/>
              <a:buNone/>
            </a:pPr>
            <a:endParaRPr sz="2040" b="1"/>
          </a:p>
        </p:txBody>
      </p:sp>
      <p:sp>
        <p:nvSpPr>
          <p:cNvPr id="106" name="Google Shape;106;ge5cc552ed6_0_46"/>
          <p:cNvSpPr txBox="1"/>
          <p:nvPr/>
        </p:nvSpPr>
        <p:spPr>
          <a:xfrm>
            <a:off x="334800" y="635500"/>
            <a:ext cx="8352000" cy="1600800"/>
          </a:xfrm>
          <a:prstGeom prst="rect">
            <a:avLst/>
          </a:prstGeom>
          <a:noFill/>
          <a:ln>
            <a:noFill/>
          </a:ln>
        </p:spPr>
        <p:txBody>
          <a:bodyPr spcFirstLastPara="1" wrap="square" lIns="91425" tIns="91425" rIns="91425" bIns="91425" anchor="t" anchorCtr="0">
            <a:spAutoFit/>
          </a:bodyPr>
          <a:lstStyle/>
          <a:p>
            <a:pPr marL="0" lvl="0" indent="0" algn="just" rtl="0">
              <a:spcBef>
                <a:spcPts val="400"/>
              </a:spcBef>
              <a:spcAft>
                <a:spcPts val="0"/>
              </a:spcAft>
              <a:buNone/>
            </a:pPr>
            <a:r>
              <a:rPr lang="ro-RO" sz="2300" b="1">
                <a:solidFill>
                  <a:schemeClr val="dk1"/>
                </a:solidFill>
                <a:latin typeface="Calibri"/>
                <a:ea typeface="Calibri"/>
                <a:cs typeface="Calibri"/>
                <a:sym typeface="Calibri"/>
              </a:rPr>
              <a:t>Creșterea capacității de advocacy a Platformei Naționale din Moldova, prin implementarea activităților descrise în Planul de Advocacy al PN, elaborat în 2020 și îmbunătățirea acestuia, racordat la noile priorități și obiective.</a:t>
            </a:r>
            <a:endParaRPr sz="2300" b="1">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ge5cc552ed6_0_4"/>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ro-RO" sz="3000" b="1" i="1"/>
              <a:t>Indicatori de performanță. Obiectiv 1</a:t>
            </a:r>
            <a:endParaRPr sz="3000" b="1" i="1"/>
          </a:p>
        </p:txBody>
      </p:sp>
      <p:sp>
        <p:nvSpPr>
          <p:cNvPr id="112" name="Google Shape;112;ge5cc552ed6_0_4"/>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rmAutofit fontScale="70000"/>
          </a:bodyPr>
          <a:lstStyle/>
          <a:p>
            <a:pPr marL="0" lvl="0" indent="0" algn="just" rtl="0">
              <a:spcBef>
                <a:spcPts val="360"/>
              </a:spcBef>
              <a:spcAft>
                <a:spcPts val="0"/>
              </a:spcAft>
              <a:buNone/>
            </a:pPr>
            <a:r>
              <a:rPr lang="ro-RO" b="1"/>
              <a:t>Ind. 1.1</a:t>
            </a:r>
            <a:r>
              <a:rPr lang="ro-RO"/>
              <a:t>: Planul de Advocacy pentru perioada 2021-2023 revizuit și adaptat necesităților și obiectivelor Platformei Naționale;</a:t>
            </a:r>
            <a:endParaRPr/>
          </a:p>
          <a:p>
            <a:pPr marL="0" lvl="0" indent="0" algn="just" rtl="0">
              <a:spcBef>
                <a:spcPts val="360"/>
              </a:spcBef>
              <a:spcAft>
                <a:spcPts val="0"/>
              </a:spcAft>
              <a:buNone/>
            </a:pPr>
            <a:endParaRPr/>
          </a:p>
          <a:p>
            <a:pPr marL="0" lvl="0" indent="0" algn="just" rtl="0">
              <a:spcBef>
                <a:spcPts val="360"/>
              </a:spcBef>
              <a:spcAft>
                <a:spcPts val="0"/>
              </a:spcAft>
              <a:buNone/>
            </a:pPr>
            <a:r>
              <a:rPr lang="ro-RO" b="1"/>
              <a:t>Ind. 1.2</a:t>
            </a:r>
            <a:r>
              <a:rPr lang="ro-RO"/>
              <a:t>: Planul de acțiuni elaborat pentru fiecare an de implementare;</a:t>
            </a:r>
            <a:endParaRPr/>
          </a:p>
          <a:p>
            <a:pPr marL="0" lvl="0" indent="0" algn="just" rtl="0">
              <a:spcBef>
                <a:spcPts val="360"/>
              </a:spcBef>
              <a:spcAft>
                <a:spcPts val="0"/>
              </a:spcAft>
              <a:buNone/>
            </a:pPr>
            <a:endParaRPr/>
          </a:p>
          <a:p>
            <a:pPr marL="0" lvl="0" indent="0" algn="just" rtl="0">
              <a:spcBef>
                <a:spcPts val="360"/>
              </a:spcBef>
              <a:spcAft>
                <a:spcPts val="0"/>
              </a:spcAft>
              <a:buNone/>
            </a:pPr>
            <a:r>
              <a:rPr lang="ro-RO" b="1"/>
              <a:t>Ind. 1.3</a:t>
            </a:r>
            <a:r>
              <a:rPr lang="ro-RO"/>
              <a:t>: Cel puțin o activitate de fortificare a capacităților pentru Platforma Națională realizată în fiecare an;</a:t>
            </a:r>
            <a:endParaRPr/>
          </a:p>
          <a:p>
            <a:pPr marL="0" lvl="0" indent="0" algn="just" rtl="0">
              <a:spcBef>
                <a:spcPts val="360"/>
              </a:spcBef>
              <a:spcAft>
                <a:spcPts val="0"/>
              </a:spcAft>
              <a:buNone/>
            </a:pPr>
            <a:endParaRPr/>
          </a:p>
          <a:p>
            <a:pPr marL="0" lvl="0" indent="0" algn="just" rtl="0">
              <a:spcBef>
                <a:spcPts val="360"/>
              </a:spcBef>
              <a:spcAft>
                <a:spcPts val="0"/>
              </a:spcAft>
              <a:buNone/>
            </a:pPr>
            <a:r>
              <a:rPr lang="ro-RO" b="1"/>
              <a:t>Ind. 1.4</a:t>
            </a:r>
            <a:r>
              <a:rPr lang="ro-RO"/>
              <a:t>: O campanie de advocacy realizată în fiecare an la nivel de PN, de comun cu alte Platforme, care va duce la stabilirea unui dialog bilateral dintre Republica Moldova și alte state din UE/ PaE.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e5cc552ed6_0_51"/>
          <p:cNvSpPr txBox="1">
            <a:spLocks noGrp="1"/>
          </p:cNvSpPr>
          <p:nvPr>
            <p:ph type="title"/>
          </p:nvPr>
        </p:nvSpPr>
        <p:spPr>
          <a:xfrm>
            <a:off x="107150" y="-62575"/>
            <a:ext cx="24360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ro-RO" sz="2500" b="1"/>
              <a:t>Obiectivul 2</a:t>
            </a:r>
            <a:endParaRPr sz="2500" b="1"/>
          </a:p>
        </p:txBody>
      </p:sp>
      <p:sp>
        <p:nvSpPr>
          <p:cNvPr id="118" name="Google Shape;118;ge5cc552ed6_0_51"/>
          <p:cNvSpPr txBox="1">
            <a:spLocks noGrp="1"/>
          </p:cNvSpPr>
          <p:nvPr>
            <p:ph type="body" idx="1"/>
          </p:nvPr>
        </p:nvSpPr>
        <p:spPr>
          <a:xfrm>
            <a:off x="457200" y="2262850"/>
            <a:ext cx="8229600" cy="5432100"/>
          </a:xfrm>
          <a:prstGeom prst="rect">
            <a:avLst/>
          </a:prstGeom>
        </p:spPr>
        <p:txBody>
          <a:bodyPr spcFirstLastPara="1" wrap="square" lIns="91425" tIns="45700" rIns="91425" bIns="45700" anchor="t" anchorCtr="0">
            <a:normAutofit/>
          </a:bodyPr>
          <a:lstStyle/>
          <a:p>
            <a:pPr marL="0" lvl="0" indent="0" algn="just" rtl="0">
              <a:lnSpc>
                <a:spcPct val="80000"/>
              </a:lnSpc>
              <a:spcBef>
                <a:spcPts val="544"/>
              </a:spcBef>
              <a:spcAft>
                <a:spcPts val="0"/>
              </a:spcAft>
              <a:buClr>
                <a:schemeClr val="dk1"/>
              </a:buClr>
              <a:buSzPts val="2480"/>
              <a:buFont typeface="Arial"/>
              <a:buNone/>
            </a:pPr>
            <a:r>
              <a:rPr lang="ro-RO" sz="2008" b="1"/>
              <a:t>Activitatea 2.1</a:t>
            </a:r>
            <a:r>
              <a:rPr lang="ro-RO" sz="2008"/>
              <a:t>: Traducerea site-ului oficial al Platformei Naționale din Moldova în limba rusă și engleză;</a:t>
            </a:r>
            <a:endParaRPr sz="2008"/>
          </a:p>
          <a:p>
            <a:pPr marL="0" lvl="0" indent="0" algn="just" rtl="0">
              <a:lnSpc>
                <a:spcPct val="80000"/>
              </a:lnSpc>
              <a:spcBef>
                <a:spcPts val="544"/>
              </a:spcBef>
              <a:spcAft>
                <a:spcPts val="0"/>
              </a:spcAft>
              <a:buClr>
                <a:schemeClr val="dk1"/>
              </a:buClr>
              <a:buSzPts val="2480"/>
              <a:buFont typeface="Arial"/>
              <a:buNone/>
            </a:pPr>
            <a:r>
              <a:rPr lang="ro-RO" sz="2008" b="1"/>
              <a:t>Activitatea 2.2</a:t>
            </a:r>
            <a:r>
              <a:rPr lang="ro-RO" sz="2008"/>
              <a:t>: Sporirea prezenței online a Platformei Naționale din Moldova pe conturile oficiale existente ale acesteia pe rețelele de socializare;</a:t>
            </a:r>
            <a:endParaRPr sz="2008"/>
          </a:p>
          <a:p>
            <a:pPr marL="0" lvl="0" indent="0" algn="just" rtl="0">
              <a:lnSpc>
                <a:spcPct val="80000"/>
              </a:lnSpc>
              <a:spcBef>
                <a:spcPts val="544"/>
              </a:spcBef>
              <a:spcAft>
                <a:spcPts val="0"/>
              </a:spcAft>
              <a:buClr>
                <a:schemeClr val="dk1"/>
              </a:buClr>
              <a:buSzPts val="2480"/>
              <a:buFont typeface="Arial"/>
              <a:buNone/>
            </a:pPr>
            <a:r>
              <a:rPr lang="ro-RO" sz="2008" b="1"/>
              <a:t>Activitatea 2.3</a:t>
            </a:r>
            <a:r>
              <a:rPr lang="ro-RO" sz="2008"/>
              <a:t>: Sporirea vizibilității și credibilității Platformei Naționale din Moldova prin realizarea campaniilor  de promovare pe Social Media;</a:t>
            </a:r>
            <a:endParaRPr sz="2008"/>
          </a:p>
          <a:p>
            <a:pPr marL="0" lvl="0" indent="0" algn="just" rtl="0">
              <a:lnSpc>
                <a:spcPct val="80000"/>
              </a:lnSpc>
              <a:spcBef>
                <a:spcPts val="544"/>
              </a:spcBef>
              <a:spcAft>
                <a:spcPts val="0"/>
              </a:spcAft>
              <a:buClr>
                <a:schemeClr val="dk1"/>
              </a:buClr>
              <a:buSzPts val="2480"/>
              <a:buFont typeface="Arial"/>
              <a:buNone/>
            </a:pPr>
            <a:r>
              <a:rPr lang="ro-RO" sz="2008" b="1"/>
              <a:t>Activitatea 2.4</a:t>
            </a:r>
            <a:r>
              <a:rPr lang="ro-RO" sz="2008"/>
              <a:t>: Crearea și diseminarea lunară a buletinelor informative, în limba engleză cu privire la activitatea Platformei Naționale din Moldova în rândul membrilor FSC și alți parteneri de dezvoltare externi, donatori și alți actori relevanți;</a:t>
            </a:r>
            <a:endParaRPr sz="2008"/>
          </a:p>
          <a:p>
            <a:pPr marL="0" lvl="0" indent="0" algn="just" rtl="0">
              <a:lnSpc>
                <a:spcPct val="80000"/>
              </a:lnSpc>
              <a:spcBef>
                <a:spcPts val="544"/>
              </a:spcBef>
              <a:spcAft>
                <a:spcPts val="0"/>
              </a:spcAft>
              <a:buClr>
                <a:schemeClr val="dk1"/>
              </a:buClr>
              <a:buSzPts val="2480"/>
              <a:buFont typeface="Arial"/>
              <a:buNone/>
            </a:pPr>
            <a:r>
              <a:rPr lang="ro-RO" sz="2008" b="1"/>
              <a:t>Activitatea 2.5</a:t>
            </a:r>
            <a:r>
              <a:rPr lang="ro-RO" sz="2008"/>
              <a:t>: Promovarea activității PN și a FSC din PaE prin încheierea parteneriatelor cu instituții media locale, în vederea dezvoltării, de comun, a produselor de vizibilitate;</a:t>
            </a:r>
            <a:endParaRPr sz="2008"/>
          </a:p>
          <a:p>
            <a:pPr marL="0" lvl="0" indent="0" algn="just" rtl="0">
              <a:lnSpc>
                <a:spcPct val="80000"/>
              </a:lnSpc>
              <a:spcBef>
                <a:spcPts val="544"/>
              </a:spcBef>
              <a:spcAft>
                <a:spcPts val="0"/>
              </a:spcAft>
              <a:buSzPts val="852"/>
              <a:buNone/>
            </a:pPr>
            <a:r>
              <a:rPr lang="ro-RO" sz="2008" b="1"/>
              <a:t>Activitatea 2.6</a:t>
            </a:r>
            <a:r>
              <a:rPr lang="ro-RO" sz="2008"/>
              <a:t>: </a:t>
            </a:r>
            <a:r>
              <a:rPr lang="ro-RO" sz="1970"/>
              <a:t>Actualizarea strategiei de comunicare a Platformei Naționale din Moldova.</a:t>
            </a:r>
            <a:endParaRPr sz="1970"/>
          </a:p>
        </p:txBody>
      </p:sp>
      <p:sp>
        <p:nvSpPr>
          <p:cNvPr id="119" name="Google Shape;119;ge5cc552ed6_0_51"/>
          <p:cNvSpPr txBox="1"/>
          <p:nvPr/>
        </p:nvSpPr>
        <p:spPr>
          <a:xfrm>
            <a:off x="457200" y="812525"/>
            <a:ext cx="8229600" cy="1246800"/>
          </a:xfrm>
          <a:prstGeom prst="rect">
            <a:avLst/>
          </a:prstGeom>
          <a:noFill/>
          <a:ln>
            <a:noFill/>
          </a:ln>
        </p:spPr>
        <p:txBody>
          <a:bodyPr spcFirstLastPara="1" wrap="square" lIns="91425" tIns="91425" rIns="91425" bIns="91425" anchor="t" anchorCtr="0">
            <a:spAutoFit/>
          </a:bodyPr>
          <a:lstStyle/>
          <a:p>
            <a:pPr marL="0" lvl="0" indent="0" algn="just" rtl="0">
              <a:spcBef>
                <a:spcPts val="400"/>
              </a:spcBef>
              <a:spcAft>
                <a:spcPts val="0"/>
              </a:spcAft>
              <a:buNone/>
            </a:pPr>
            <a:r>
              <a:rPr lang="ro-RO" sz="2300" b="1">
                <a:solidFill>
                  <a:schemeClr val="dk1"/>
                </a:solidFill>
                <a:latin typeface="Calibri"/>
                <a:ea typeface="Calibri"/>
                <a:cs typeface="Calibri"/>
                <a:sym typeface="Calibri"/>
              </a:rPr>
              <a:t>Îmbunătățirea imaginii vizibilității și credibilității Platformei Naționale din Moldova, a reformelor și valorilor UE, în raport cu publicul larg, la nivel local și internațional.</a:t>
            </a:r>
            <a:endParaRPr sz="2300" b="1">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6"/>
          <p:cNvSpPr txBox="1">
            <a:spLocks noGrp="1"/>
          </p:cNvSpPr>
          <p:nvPr>
            <p:ph type="title"/>
          </p:nvPr>
        </p:nvSpPr>
        <p:spPr>
          <a:xfrm>
            <a:off x="457200" y="78263"/>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1100"/>
              <a:buFont typeface="Arial"/>
              <a:buNone/>
            </a:pPr>
            <a:r>
              <a:rPr lang="ro-RO" sz="3000" b="1" i="1"/>
              <a:t>Indicatori de performanță. Obiectiv 2</a:t>
            </a:r>
            <a:endParaRPr b="1"/>
          </a:p>
        </p:txBody>
      </p:sp>
      <p:sp>
        <p:nvSpPr>
          <p:cNvPr id="125" name="Google Shape;125;p6"/>
          <p:cNvSpPr txBox="1">
            <a:spLocks noGrp="1"/>
          </p:cNvSpPr>
          <p:nvPr>
            <p:ph type="body" idx="1"/>
          </p:nvPr>
        </p:nvSpPr>
        <p:spPr>
          <a:xfrm>
            <a:off x="457200" y="1319875"/>
            <a:ext cx="8229600" cy="4780800"/>
          </a:xfrm>
          <a:prstGeom prst="rect">
            <a:avLst/>
          </a:prstGeom>
          <a:noFill/>
          <a:ln>
            <a:noFill/>
          </a:ln>
        </p:spPr>
        <p:txBody>
          <a:bodyPr spcFirstLastPara="1" wrap="square" lIns="91425" tIns="45700" rIns="91425" bIns="45700" anchor="t" anchorCtr="0">
            <a:normAutofit fontScale="77500" lnSpcReduction="20000"/>
          </a:bodyPr>
          <a:lstStyle/>
          <a:p>
            <a:pPr marL="342900" lvl="0" indent="0" algn="just" rtl="0">
              <a:spcBef>
                <a:spcPts val="400"/>
              </a:spcBef>
              <a:spcAft>
                <a:spcPts val="0"/>
              </a:spcAft>
              <a:buNone/>
            </a:pPr>
            <a:r>
              <a:rPr lang="ro-RO" b="1"/>
              <a:t>Ind. 2.1</a:t>
            </a:r>
            <a:r>
              <a:rPr lang="ro-RO"/>
              <a:t>: Întregul conținut de pe site-ul web al PN, tradus în limba rusă și engleză;</a:t>
            </a:r>
            <a:endParaRPr/>
          </a:p>
          <a:p>
            <a:pPr marL="342900" lvl="0" indent="0" algn="just" rtl="0">
              <a:spcBef>
                <a:spcPts val="400"/>
              </a:spcBef>
              <a:spcAft>
                <a:spcPts val="0"/>
              </a:spcAft>
              <a:buNone/>
            </a:pPr>
            <a:endParaRPr/>
          </a:p>
          <a:p>
            <a:pPr marL="342900" lvl="0" indent="0" algn="just" rtl="0">
              <a:spcBef>
                <a:spcPts val="400"/>
              </a:spcBef>
              <a:spcAft>
                <a:spcPts val="0"/>
              </a:spcAft>
              <a:buNone/>
            </a:pPr>
            <a:r>
              <a:rPr lang="ro-RO" b="1"/>
              <a:t>Ind. 2.2</a:t>
            </a:r>
            <a:r>
              <a:rPr lang="ro-RO"/>
              <a:t>: Prezența și audiența pe Social-Media, mai mare cu 25%;</a:t>
            </a:r>
            <a:endParaRPr/>
          </a:p>
          <a:p>
            <a:pPr marL="342900" lvl="0" indent="0" algn="just" rtl="0">
              <a:spcBef>
                <a:spcPts val="400"/>
              </a:spcBef>
              <a:spcAft>
                <a:spcPts val="0"/>
              </a:spcAft>
              <a:buNone/>
            </a:pPr>
            <a:endParaRPr/>
          </a:p>
          <a:p>
            <a:pPr marL="342900" lvl="0" indent="0" algn="just" rtl="0">
              <a:spcBef>
                <a:spcPts val="400"/>
              </a:spcBef>
              <a:spcAft>
                <a:spcPts val="0"/>
              </a:spcAft>
              <a:buNone/>
            </a:pPr>
            <a:r>
              <a:rPr lang="ro-RO" b="1"/>
              <a:t>Ind. 2.3</a:t>
            </a:r>
            <a:r>
              <a:rPr lang="ro-RO"/>
              <a:t>: Cel puțin o campanie de promovare realizată în fiecare an de implementare;</a:t>
            </a:r>
            <a:endParaRPr/>
          </a:p>
          <a:p>
            <a:pPr marL="342900" lvl="0" indent="0" algn="just" rtl="0">
              <a:spcBef>
                <a:spcPts val="400"/>
              </a:spcBef>
              <a:spcAft>
                <a:spcPts val="0"/>
              </a:spcAft>
              <a:buNone/>
            </a:pPr>
            <a:endParaRPr/>
          </a:p>
          <a:p>
            <a:pPr marL="342900" lvl="0" indent="0" algn="just" rtl="0">
              <a:spcBef>
                <a:spcPts val="400"/>
              </a:spcBef>
              <a:spcAft>
                <a:spcPts val="0"/>
              </a:spcAft>
              <a:buNone/>
            </a:pPr>
            <a:r>
              <a:rPr lang="ro-RO" b="1"/>
              <a:t>Ind. 2.4</a:t>
            </a:r>
            <a:r>
              <a:rPr lang="ro-RO"/>
              <a:t>: Buletine informative lunare, elaborare și diseminate actorilor relevanți;</a:t>
            </a:r>
            <a:endParaRPr/>
          </a:p>
          <a:p>
            <a:pPr marL="342900" lvl="0" indent="0" algn="just" rtl="0">
              <a:spcBef>
                <a:spcPts val="400"/>
              </a:spcBef>
              <a:spcAft>
                <a:spcPts val="0"/>
              </a:spcAft>
              <a:buNone/>
            </a:pPr>
            <a:endParaRPr/>
          </a:p>
          <a:p>
            <a:pPr marL="342900" lvl="0" indent="0" algn="just" rtl="0">
              <a:spcBef>
                <a:spcPts val="400"/>
              </a:spcBef>
              <a:spcAft>
                <a:spcPts val="0"/>
              </a:spcAft>
              <a:buNone/>
            </a:pPr>
            <a:r>
              <a:rPr lang="ro-RO" b="1"/>
              <a:t>Ind.2.5</a:t>
            </a:r>
            <a:r>
              <a:rPr lang="ro-RO"/>
              <a:t>: Parteneriate cu instituții media locale și produse de vizibilitate elaborate și publicate;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ge51f4aa5d5_0_16"/>
          <p:cNvSpPr txBox="1">
            <a:spLocks noGrp="1"/>
          </p:cNvSpPr>
          <p:nvPr>
            <p:ph type="body" idx="1"/>
          </p:nvPr>
        </p:nvSpPr>
        <p:spPr>
          <a:xfrm>
            <a:off x="457200" y="1165950"/>
            <a:ext cx="8229600" cy="4526100"/>
          </a:xfrm>
          <a:prstGeom prst="rect">
            <a:avLst/>
          </a:prstGeom>
        </p:spPr>
        <p:txBody>
          <a:bodyPr spcFirstLastPara="1" wrap="square" lIns="91425" tIns="45700" rIns="91425" bIns="45700" anchor="t" anchorCtr="0">
            <a:normAutofit fontScale="85000" lnSpcReduction="20000"/>
          </a:bodyPr>
          <a:lstStyle/>
          <a:p>
            <a:pPr marL="342900" lvl="0" indent="0" algn="just" rtl="0">
              <a:spcBef>
                <a:spcPts val="400"/>
              </a:spcBef>
              <a:spcAft>
                <a:spcPts val="0"/>
              </a:spcAft>
              <a:buClr>
                <a:schemeClr val="dk1"/>
              </a:buClr>
              <a:buSzPct val="34375"/>
              <a:buFont typeface="Arial"/>
              <a:buNone/>
            </a:pPr>
            <a:r>
              <a:rPr lang="ro-RO" b="1"/>
              <a:t>Ind. 2.6</a:t>
            </a:r>
            <a:r>
              <a:rPr lang="ro-RO"/>
              <a:t>: Strategia de comunicare elaborată;</a:t>
            </a:r>
            <a:endParaRPr/>
          </a:p>
          <a:p>
            <a:pPr marL="342900" lvl="0" indent="0" algn="just" rtl="0">
              <a:spcBef>
                <a:spcPts val="400"/>
              </a:spcBef>
              <a:spcAft>
                <a:spcPts val="0"/>
              </a:spcAft>
              <a:buClr>
                <a:schemeClr val="dk1"/>
              </a:buClr>
              <a:buSzPct val="34375"/>
              <a:buFont typeface="Arial"/>
              <a:buNone/>
            </a:pPr>
            <a:endParaRPr/>
          </a:p>
          <a:p>
            <a:pPr marL="342900" lvl="0" indent="0" algn="just" rtl="0">
              <a:spcBef>
                <a:spcPts val="400"/>
              </a:spcBef>
              <a:spcAft>
                <a:spcPts val="0"/>
              </a:spcAft>
              <a:buClr>
                <a:schemeClr val="dk1"/>
              </a:buClr>
              <a:buSzPct val="34375"/>
              <a:buFont typeface="Arial"/>
              <a:buNone/>
            </a:pPr>
            <a:r>
              <a:rPr lang="ro-RO" b="1"/>
              <a:t>Ind. 2.7</a:t>
            </a:r>
            <a:r>
              <a:rPr lang="ro-RO"/>
              <a:t>: Cel puțin 50 de menționări ale PN în presă, în fiecare an de implementare;</a:t>
            </a:r>
            <a:endParaRPr/>
          </a:p>
          <a:p>
            <a:pPr marL="342900" lvl="0" indent="0" algn="just" rtl="0">
              <a:spcBef>
                <a:spcPts val="400"/>
              </a:spcBef>
              <a:spcAft>
                <a:spcPts val="0"/>
              </a:spcAft>
              <a:buClr>
                <a:schemeClr val="dk1"/>
              </a:buClr>
              <a:buSzPct val="34375"/>
              <a:buFont typeface="Arial"/>
              <a:buNone/>
            </a:pPr>
            <a:endParaRPr/>
          </a:p>
          <a:p>
            <a:pPr marL="342900" lvl="0" indent="0" algn="just" rtl="0">
              <a:spcBef>
                <a:spcPts val="400"/>
              </a:spcBef>
              <a:spcAft>
                <a:spcPts val="0"/>
              </a:spcAft>
              <a:buClr>
                <a:schemeClr val="dk1"/>
              </a:buClr>
              <a:buSzPct val="34375"/>
              <a:buFont typeface="Arial"/>
              <a:buNone/>
            </a:pPr>
            <a:r>
              <a:rPr lang="ro-RO" b="1"/>
              <a:t>Ind.2.8</a:t>
            </a:r>
            <a:r>
              <a:rPr lang="ro-RO"/>
              <a:t>: Cel puțin 2 organizații-membre, noi în fiecare an de implementare  ce vin să completeze următoarele domenii de expertiză: egalitate de gen, seniori, cultură, minorități, drept rezultat a campaniei de promovare;</a:t>
            </a:r>
            <a:endParaRPr/>
          </a:p>
          <a:p>
            <a:pPr marL="342900" lvl="0" indent="0" algn="just" rtl="0">
              <a:spcBef>
                <a:spcPts val="400"/>
              </a:spcBef>
              <a:spcAft>
                <a:spcPts val="0"/>
              </a:spcAft>
              <a:buClr>
                <a:schemeClr val="dk1"/>
              </a:buClr>
              <a:buSzPct val="34375"/>
              <a:buFont typeface="Arial"/>
              <a:buNone/>
            </a:pPr>
            <a:endParaRPr/>
          </a:p>
          <a:p>
            <a:pPr marL="342900" lvl="0" indent="0" algn="just" rtl="0">
              <a:spcBef>
                <a:spcPts val="400"/>
              </a:spcBef>
              <a:spcAft>
                <a:spcPts val="0"/>
              </a:spcAft>
              <a:buNone/>
            </a:pPr>
            <a:r>
              <a:rPr lang="ro-RO" b="1"/>
              <a:t>Ind 2.9</a:t>
            </a:r>
            <a:r>
              <a:rPr lang="ro-RO"/>
              <a:t>: Creșterea calității produselor de vizibilitate, elaborare prin finanțarea pentru PN.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ge5cc552ed6_0_16"/>
          <p:cNvSpPr txBox="1">
            <a:spLocks noGrp="1"/>
          </p:cNvSpPr>
          <p:nvPr>
            <p:ph type="title"/>
          </p:nvPr>
        </p:nvSpPr>
        <p:spPr>
          <a:xfrm>
            <a:off x="108075" y="-149525"/>
            <a:ext cx="22770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ro-RO" sz="2500" b="1"/>
              <a:t>Obiectivul 3</a:t>
            </a:r>
            <a:endParaRPr sz="2500" b="1"/>
          </a:p>
        </p:txBody>
      </p:sp>
      <p:sp>
        <p:nvSpPr>
          <p:cNvPr id="136" name="Google Shape;136;ge5cc552ed6_0_16"/>
          <p:cNvSpPr txBox="1">
            <a:spLocks noGrp="1"/>
          </p:cNvSpPr>
          <p:nvPr>
            <p:ph type="body" idx="1"/>
          </p:nvPr>
        </p:nvSpPr>
        <p:spPr>
          <a:xfrm>
            <a:off x="279000" y="2356425"/>
            <a:ext cx="8586000" cy="5091000"/>
          </a:xfrm>
          <a:prstGeom prst="rect">
            <a:avLst/>
          </a:prstGeom>
        </p:spPr>
        <p:txBody>
          <a:bodyPr spcFirstLastPara="1" wrap="square" lIns="91425" tIns="45700" rIns="91425" bIns="45700" anchor="t" anchorCtr="0">
            <a:normAutofit/>
          </a:bodyPr>
          <a:lstStyle/>
          <a:p>
            <a:pPr marL="0" lvl="0" indent="0" algn="just" rtl="0">
              <a:spcBef>
                <a:spcPts val="360"/>
              </a:spcBef>
              <a:spcAft>
                <a:spcPts val="0"/>
              </a:spcAft>
              <a:buNone/>
            </a:pPr>
            <a:r>
              <a:rPr lang="ro-RO" sz="1900" b="1"/>
              <a:t>Activitatea 3.1:</a:t>
            </a:r>
            <a:r>
              <a:rPr lang="ro-RO" sz="1900"/>
              <a:t> Sporirea dialogului bilateral dintre Republica Moldova și UE prin organizarea și promovarea evenimentelor ce vizează susținerea  UE la nivel local, astfel asigurând conștientizarea principiilor și valorilor UE în teritoriu;</a:t>
            </a:r>
            <a:endParaRPr sz="1900"/>
          </a:p>
          <a:p>
            <a:pPr marL="0" lvl="0" indent="0" algn="just" rtl="0">
              <a:spcBef>
                <a:spcPts val="360"/>
              </a:spcBef>
              <a:spcAft>
                <a:spcPts val="0"/>
              </a:spcAft>
              <a:buNone/>
            </a:pPr>
            <a:endParaRPr sz="1900"/>
          </a:p>
          <a:p>
            <a:pPr marL="0" lvl="0" indent="0" algn="just" rtl="0">
              <a:spcBef>
                <a:spcPts val="360"/>
              </a:spcBef>
              <a:spcAft>
                <a:spcPts val="0"/>
              </a:spcAft>
              <a:buNone/>
            </a:pPr>
            <a:r>
              <a:rPr lang="ro-RO" sz="1900" b="1"/>
              <a:t>Activitatea 3.2:</a:t>
            </a:r>
            <a:r>
              <a:rPr lang="ro-RO" sz="1900"/>
              <a:t> Participarea la elaborarea de rapoarte, naționale și internaționale,  comune cu alte state din Parteneriatul Estic, privind implementarea reformelor PaE;</a:t>
            </a:r>
            <a:endParaRPr sz="1900"/>
          </a:p>
          <a:p>
            <a:pPr marL="0" lvl="0" indent="0" algn="just" rtl="0">
              <a:spcBef>
                <a:spcPts val="360"/>
              </a:spcBef>
              <a:spcAft>
                <a:spcPts val="0"/>
              </a:spcAft>
              <a:buNone/>
            </a:pPr>
            <a:endParaRPr sz="1900"/>
          </a:p>
          <a:p>
            <a:pPr marL="0" lvl="0" indent="0" algn="just" rtl="0">
              <a:spcBef>
                <a:spcPts val="360"/>
              </a:spcBef>
              <a:spcAft>
                <a:spcPts val="0"/>
              </a:spcAft>
              <a:buNone/>
            </a:pPr>
            <a:r>
              <a:rPr lang="ro-RO" sz="1900" b="1"/>
              <a:t>Activitatea 3.3</a:t>
            </a:r>
            <a:r>
              <a:rPr lang="ro-RO" sz="1900"/>
              <a:t>: Elaborarea și susținerea unui plan de acțiuni cu indicații de vizibilitate pentru inițiative comune ale membrilor PN și alte PN în vederea sporirii colaborării între organizațiile-membre și alte Platforme;</a:t>
            </a:r>
            <a:endParaRPr sz="1900"/>
          </a:p>
          <a:p>
            <a:pPr marL="0" lvl="0" indent="0" algn="just" rtl="0">
              <a:spcBef>
                <a:spcPts val="360"/>
              </a:spcBef>
              <a:spcAft>
                <a:spcPts val="0"/>
              </a:spcAft>
              <a:buNone/>
            </a:pPr>
            <a:endParaRPr sz="1900"/>
          </a:p>
          <a:p>
            <a:pPr marL="0" lvl="0" indent="0" algn="just" rtl="0">
              <a:spcBef>
                <a:spcPts val="360"/>
              </a:spcBef>
              <a:spcAft>
                <a:spcPts val="0"/>
              </a:spcAft>
              <a:buNone/>
            </a:pPr>
            <a:r>
              <a:rPr lang="ro-RO" sz="1900" b="1"/>
              <a:t>Activitatea 3.4:</a:t>
            </a:r>
            <a:r>
              <a:rPr lang="ro-RO" sz="1900"/>
              <a:t> Elaborarea Declarațiilor comune ale Platformei Naționale din Moldova și alte PN, pentru a fi prezentate la Adunările Anuale din 2021, 2022 și 2023.</a:t>
            </a:r>
            <a:endParaRPr sz="1900"/>
          </a:p>
        </p:txBody>
      </p:sp>
      <p:sp>
        <p:nvSpPr>
          <p:cNvPr id="137" name="Google Shape;137;ge5cc552ed6_0_16"/>
          <p:cNvSpPr txBox="1"/>
          <p:nvPr/>
        </p:nvSpPr>
        <p:spPr>
          <a:xfrm>
            <a:off x="397950" y="609875"/>
            <a:ext cx="8348100" cy="1600800"/>
          </a:xfrm>
          <a:prstGeom prst="rect">
            <a:avLst/>
          </a:prstGeom>
          <a:noFill/>
          <a:ln>
            <a:noFill/>
          </a:ln>
        </p:spPr>
        <p:txBody>
          <a:bodyPr spcFirstLastPara="1" wrap="square" lIns="91425" tIns="91425" rIns="91425" bIns="91425" anchor="t" anchorCtr="0">
            <a:spAutoFit/>
          </a:bodyPr>
          <a:lstStyle/>
          <a:p>
            <a:pPr marL="0" lvl="0" indent="0" algn="just" rtl="0">
              <a:spcBef>
                <a:spcPts val="400"/>
              </a:spcBef>
              <a:spcAft>
                <a:spcPts val="0"/>
              </a:spcAft>
              <a:buNone/>
            </a:pPr>
            <a:r>
              <a:rPr lang="ro-RO" sz="2300" b="1">
                <a:solidFill>
                  <a:schemeClr val="dk1"/>
                </a:solidFill>
                <a:latin typeface="Calibri"/>
                <a:ea typeface="Calibri"/>
                <a:cs typeface="Calibri"/>
                <a:sym typeface="Calibri"/>
              </a:rPr>
              <a:t>Sporirea colaborării dintre organizațiile-membre ale PN, alte PN, FSC din PaE și alți actori relevanți, prin promovarea acțiunilor comune, în vederea creșterii conexiunilor dintre Platforma Națională din Moldova și alte structuri externe;</a:t>
            </a:r>
            <a:endParaRPr sz="2300" b="1">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1425</Words>
  <Application>Microsoft Office PowerPoint</Application>
  <PresentationFormat>On-screen Show (4:3)</PresentationFormat>
  <Paragraphs>108</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  Proiect “Platforma Națională din Moldova: Promovarea unui viitor european și o mai bună colaborare cu FSC din PaE”  </vt:lpstr>
      <vt:lpstr>Scop </vt:lpstr>
      <vt:lpstr>Obiective specifice </vt:lpstr>
      <vt:lpstr>Obiectivul 1</vt:lpstr>
      <vt:lpstr>Indicatori de performanță. Obiectiv 1</vt:lpstr>
      <vt:lpstr>Obiectivul 2</vt:lpstr>
      <vt:lpstr>Indicatori de performanță. Obiectiv 2</vt:lpstr>
      <vt:lpstr>PowerPoint Presentation</vt:lpstr>
      <vt:lpstr>Obiectivul 3</vt:lpstr>
      <vt:lpstr>Indicatori de performanță. Obiectiv 3</vt:lpstr>
      <vt:lpstr>Obiectivul 4 </vt:lpstr>
      <vt:lpstr>PowerPoint Presentation</vt:lpstr>
      <vt:lpstr>Indicatori de performanță. Obiectiv 4</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Proiect “Platforma Națională din Moldova: Promovarea unui viitor european și o mai bună colaborare cu FSC din PaE”  </dc:title>
  <dc:creator>Gabriela</dc:creator>
  <cp:lastModifiedBy>Liviana</cp:lastModifiedBy>
  <cp:revision>1</cp:revision>
  <dcterms:created xsi:type="dcterms:W3CDTF">2019-05-30T11:57:54Z</dcterms:created>
  <dcterms:modified xsi:type="dcterms:W3CDTF">2021-07-22T08:45:24Z</dcterms:modified>
</cp:coreProperties>
</file>